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0" r:id="rId4"/>
    <p:sldId id="269" r:id="rId5"/>
    <p:sldId id="278" r:id="rId6"/>
    <p:sldId id="280" r:id="rId7"/>
    <p:sldId id="275" r:id="rId8"/>
    <p:sldId id="264" r:id="rId9"/>
    <p:sldId id="281" r:id="rId10"/>
    <p:sldId id="272" r:id="rId11"/>
    <p:sldId id="273" r:id="rId12"/>
    <p:sldId id="268" r:id="rId13"/>
    <p:sldId id="282" r:id="rId14"/>
    <p:sldId id="265" r:id="rId15"/>
    <p:sldId id="283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17" autoAdjust="0"/>
  </p:normalViewPr>
  <p:slideViewPr>
    <p:cSldViewPr snapToGrid="0" showGuides="1">
      <p:cViewPr varScale="1">
        <p:scale>
          <a:sx n="84" d="100"/>
          <a:sy n="84" d="100"/>
        </p:scale>
        <p:origin x="749" y="562"/>
      </p:cViewPr>
      <p:guideLst>
        <p:guide orient="horz" pos="6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游戏开始：</a:t>
            </a:r>
            <a:endParaRPr lang="en-US" altLang="zh-CN" dirty="0"/>
          </a:p>
          <a:p>
            <a:r>
              <a:rPr lang="zh-CN" altLang="en-US" dirty="0"/>
              <a:t>在地图上会随机刷新若干子弹（奶酪），玩家首先需要操控载具到各处收集子弹（只能携带一枚），获取子弹之后便能开始对敌方展开攻击。</a:t>
            </a:r>
            <a:endParaRPr lang="en-US" altLang="zh-CN" dirty="0"/>
          </a:p>
          <a:p>
            <a:r>
              <a:rPr lang="zh-CN" altLang="en-US" dirty="0"/>
              <a:t>在空中因为有气球的关系，操作将会变得比较困难，行动迟缓，但是地图上会有一些帮助移动的机关，比如通风口，窗户等，依靠风力进行迅速的移动，不同高度上的射击战由于物理模拟的关系不会非常的轻松。</a:t>
            </a:r>
            <a:endParaRPr lang="en-US" altLang="zh-CN" dirty="0"/>
          </a:p>
          <a:p>
            <a:r>
              <a:rPr lang="zh-CN" altLang="en-US" dirty="0"/>
              <a:t>子弹击中坦克或气球以后会掉落而不是消失，玩家用完子弹之后需要一边躲避敌人的攻击一边收集下一颗子弹。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8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9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最低目标，游戏可以进行</a:t>
            </a:r>
            <a:r>
              <a:rPr lang="en-US" altLang="zh-CN" dirty="0"/>
              <a:t>PVP</a:t>
            </a:r>
            <a:r>
              <a:rPr lang="zh-CN" altLang="en-US" dirty="0"/>
              <a:t>对战，加入</a:t>
            </a:r>
            <a:r>
              <a:rPr lang="en-US" altLang="zh-CN" dirty="0"/>
              <a:t>AI</a:t>
            </a:r>
            <a:r>
              <a:rPr lang="zh-CN" altLang="en-US" dirty="0"/>
              <a:t>，实现坦克移动和浮空移动，场景完整，有少量机关，建立射击的仿真物理模型和伤害计算。</a:t>
            </a:r>
          </a:p>
          <a:p>
            <a:r>
              <a:rPr lang="zh-CN" altLang="en-US" dirty="0"/>
              <a:t>理想目标，改善场景贴图，机关具有一定动画，做出坦克不同部位伤害效果，建立坦克浮空的运动仿真物理模型。</a:t>
            </a:r>
          </a:p>
          <a:p>
            <a:r>
              <a:rPr lang="zh-CN" altLang="en-US" dirty="0"/>
              <a:t>最高目标，制定不同的老鼠角色，分配不同能力值（影响坦克射程、威力、稳定性、速度），增加玩家之间的交流系统，增加主人开门赶老鼠的情景，气球的随风飘动等等，完善机关种类和效果。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57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6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玩家在游戏之前需要决定一个队长，队长可以对</a:t>
            </a:r>
            <a:r>
              <a:rPr lang="en-US" altLang="zh-CN" dirty="0" err="1"/>
              <a:t>ai</a:t>
            </a:r>
            <a:r>
              <a:rPr lang="zh-CN" altLang="en-US" dirty="0"/>
              <a:t>发出简单的指令更改其行动模式，如果队长被击毁，将由另一个玩家承担，若是玩家均被击毁，则由</a:t>
            </a:r>
            <a:r>
              <a:rPr lang="en-US" altLang="zh-CN" dirty="0" err="1"/>
              <a:t>ai</a:t>
            </a:r>
            <a:r>
              <a:rPr lang="zh-CN" altLang="en-US" dirty="0"/>
              <a:t>担当。</a:t>
            </a:r>
            <a:endParaRPr lang="en-US" altLang="zh-CN" dirty="0"/>
          </a:p>
          <a:p>
            <a:r>
              <a:rPr lang="zh-CN" altLang="en-US" dirty="0"/>
              <a:t>敌我双方实力对比会显示在屏幕最上方，动态观察双方的力量差距。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9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2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2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7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33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4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不同部位受到攻击会产生不同的损害，比如攻击炮塔会使敌方坦克无法攻击，攻击履带会使敌方坦克无法在地面行动，攻击气球会使敌方的坦克坠落，需要一定的时间才能够修复，但坦克总体承受伤害有限，修理不可以回复血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2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6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85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54487-5C52-43DE-8040-E4597B8E6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6D38B3-FFF9-4D55-BB90-5F1457DC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9CFA4-BBAC-4A85-95C0-B8362F92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0A92B-882F-4EAE-9CD9-C3638E88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F9EE6-DCF3-4596-AFC1-8B9F75DC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9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0B32-1CD8-4584-AFFC-468F16A3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213848-5DFF-4229-945E-D09C771F5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CBE1A3-AB9C-4EE4-9F5F-3687D6E5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6D30A-713C-45BF-8230-18DA0B82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6AA1D7-D90D-4E95-B9BC-EBF858AF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77BFC-1CEB-4EC9-BDFE-223EC88FE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85C34F-4519-4606-8E0E-0897A9DC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FCC154-5B53-4BCA-8718-4ED3FD4F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9DA60-5E9B-4090-8D53-F1001C3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CC125-0D3E-4EA9-A7C8-6B7F205D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2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4D18D-7DCA-4907-BF3A-2579F502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A1271-3E82-497F-8B53-0F1867D99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3CAA6-9D80-4D7F-B066-F05B326E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2E402-B1CB-4A42-A678-0F755DC0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C4956-AD1F-4860-9AD2-0BF20646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BCA75-1F57-42BB-BA48-FF7C11F9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0ED596-E120-41AB-A9D0-0C265B708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CC783-0900-49CE-BA3B-0DAB551A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E88C5-D9F1-4EFA-AC3A-FFECD8F1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71C59-EA95-4156-B37F-1D9181F1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4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3CE9B-26F4-4B05-91AD-7D5BBED7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DBC56-9665-4D60-9294-B80E2DB8F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C4657-3D75-49B8-8964-65075368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6B204F-8CF6-4A2B-9F70-F87F2391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A51D15-F7E4-4DE1-A5B4-83ECC6D1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F6C39E-8093-41EE-A607-8E5F017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2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66374-AFE4-4831-A5D4-D610A238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3994A4-C448-4CA5-B862-08CF03A3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DDCC8E-BB47-4F1D-9799-9F4191D8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EBAE0C-F973-4EB6-863C-C1E8B652D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A79FA2-E550-4485-B4C1-39F22F975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B10B1F-8655-45D2-B5B4-9F8EC0F3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50D1C5-417B-4AB3-955E-4882CCE7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A9BB96-5048-4114-8119-6433A9C2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99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AD0C29-217F-4361-8E80-7465E78B1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72D81-DD6F-46C0-89FD-3F7395D2DE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0669E6-D5C2-4FC1-8B78-AF25BC972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36A4-CF62-4AF6-A9D3-6682247631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B82DFE-C0A5-4AD2-BA2A-E99A9A69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0C2B3D-536B-48EA-852C-D6CAA923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AD2-81E2-4AFD-9589-38B34A21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43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64A12-4BAB-4E3A-8DA9-52A095F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86420-FFFC-40E3-948C-4C3076A70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3064B2-4C4C-4E59-A636-386101A72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1F877-3A10-4449-A41F-F5F4AAD7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C1BDEC-2A6B-4B59-BC79-E457B820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3395E7-F1F8-46C5-AD62-DAF3BA33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6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E34F2-1AAA-482B-95A0-022B6E04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391EE8-C5F4-4CEE-AE7B-A88CEEB0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5BB1AC-FA53-469F-94F1-F54377A90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5B89E-D193-4E52-8679-A2EF6BFB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BA0B5B-4620-420D-8049-B1459F88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BE54AB-C10C-4E82-808F-078B0114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7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C79CE-D0B9-4A26-A9C7-D1A3715F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00D15-5A87-4F32-85DB-F6625FF3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24C90-B32D-4839-A49B-9CC172D2C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812B-C032-45E8-ABE9-CC3D372FACD1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5ABAE-7824-4CF1-89BB-15DFE2DCC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C655C6-FC82-4699-BFEB-5D510E174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F4E1D-8AC2-401E-B33A-12C05253E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5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49A565-F083-4ED1-A28E-C3C22692CFCA}"/>
              </a:ext>
            </a:extLst>
          </p:cNvPr>
          <p:cNvGrpSpPr/>
          <p:nvPr/>
        </p:nvGrpSpPr>
        <p:grpSpPr>
          <a:xfrm>
            <a:off x="341926" y="208486"/>
            <a:ext cx="11441759" cy="5883467"/>
            <a:chOff x="341926" y="208486"/>
            <a:chExt cx="11441759" cy="588346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>
            <a:extLst>
              <a:ext uri="{FF2B5EF4-FFF2-40B4-BE49-F238E27FC236}">
                <a16:creationId xmlns:a16="http://schemas.microsoft.com/office/drawing/2014/main" id="{1BAFA7BC-5608-4A87-BF91-9451441194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575"/>
          <a:stretch/>
        </p:blipFill>
        <p:spPr>
          <a:xfrm>
            <a:off x="9038821" y="512495"/>
            <a:ext cx="2208207" cy="792549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71603CBD-0EC2-4849-94D8-02CE7759B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402" y="4651976"/>
            <a:ext cx="2316681" cy="126807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956C086E-2C2F-4A37-806D-C7AC01E83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C7841B54-9F73-4DED-A8BA-EC1305A0BB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6599" y="4214720"/>
            <a:ext cx="3145809" cy="2505673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6A9AAE3E-8C65-49C5-8093-BFCE4DB36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65303F87-9F21-44CB-9E31-B19C35B8D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9165" y="1773383"/>
            <a:ext cx="457240" cy="481626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9D8778BF-9B1C-41EA-B558-7D67D5A0FA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8412" y="2310380"/>
            <a:ext cx="1030313" cy="102421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106CC76-29AA-4155-BE1F-91F89FF8C09C}"/>
              </a:ext>
            </a:extLst>
          </p:cNvPr>
          <p:cNvGrpSpPr/>
          <p:nvPr/>
        </p:nvGrpSpPr>
        <p:grpSpPr>
          <a:xfrm>
            <a:off x="4213950" y="962812"/>
            <a:ext cx="896190" cy="1012024"/>
            <a:chOff x="4312426" y="962812"/>
            <a:chExt cx="896190" cy="1012024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18EA0D29-E2A5-47C0-9743-CBE9063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00B3E71D-A69A-4BC3-A2BA-62C4358EBE52}"/>
                </a:ext>
              </a:extLst>
            </p:cNvPr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637EEC-697A-4846-99CE-4EE5F3398728}"/>
              </a:ext>
            </a:extLst>
          </p:cNvPr>
          <p:cNvGrpSpPr/>
          <p:nvPr/>
        </p:nvGrpSpPr>
        <p:grpSpPr>
          <a:xfrm>
            <a:off x="5241342" y="914030"/>
            <a:ext cx="969348" cy="1091279"/>
            <a:chOff x="5339818" y="914030"/>
            <a:chExt cx="969348" cy="1091279"/>
          </a:xfrm>
        </p:grpSpPr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A1053DDF-CC48-447B-911C-2E9EDC90E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911EDDA-A01A-497B-8E48-4432FFDAA674}"/>
                </a:ext>
              </a:extLst>
            </p:cNvPr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609BCC-87D3-4013-97A3-D3C4BE105AA4}"/>
              </a:ext>
            </a:extLst>
          </p:cNvPr>
          <p:cNvGrpSpPr/>
          <p:nvPr/>
        </p:nvGrpSpPr>
        <p:grpSpPr>
          <a:xfrm>
            <a:off x="6381819" y="1041329"/>
            <a:ext cx="768163" cy="883997"/>
            <a:chOff x="6480295" y="1041329"/>
            <a:chExt cx="768163" cy="883997"/>
          </a:xfrm>
        </p:grpSpPr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01A1158D-CF21-45B3-A99B-B7C8C7E1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69CA917A-E37A-4868-997E-E431F2228313}"/>
                </a:ext>
              </a:extLst>
            </p:cNvPr>
            <p:cNvSpPr txBox="1"/>
            <p:nvPr/>
          </p:nvSpPr>
          <p:spPr>
            <a:xfrm>
              <a:off x="6635097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1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212787-0927-44F6-9A76-ACBE4F7329D1}"/>
              </a:ext>
            </a:extLst>
          </p:cNvPr>
          <p:cNvGrpSpPr/>
          <p:nvPr/>
        </p:nvGrpSpPr>
        <p:grpSpPr>
          <a:xfrm>
            <a:off x="7444058" y="1016554"/>
            <a:ext cx="768163" cy="890093"/>
            <a:chOff x="7542534" y="1016554"/>
            <a:chExt cx="768163" cy="890093"/>
          </a:xfrm>
        </p:grpSpPr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EFDC83D8-2D66-4388-BF7A-63138D83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491E861E-1A3E-46A2-BC7C-D956D9FC302C}"/>
                </a:ext>
              </a:extLst>
            </p:cNvPr>
            <p:cNvSpPr txBox="1"/>
            <p:nvPr/>
          </p:nvSpPr>
          <p:spPr>
            <a:xfrm>
              <a:off x="7666431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8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8786F9-FDE6-465D-B53F-DA861E3A26F2}"/>
              </a:ext>
            </a:extLst>
          </p:cNvPr>
          <p:cNvSpPr txBox="1"/>
          <p:nvPr/>
        </p:nvSpPr>
        <p:spPr>
          <a:xfrm>
            <a:off x="4252007" y="3698248"/>
            <a:ext cx="395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火星救援小组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ADE557D-1BAF-46EA-8AB8-801A3F5ACAE0}"/>
              </a:ext>
            </a:extLst>
          </p:cNvPr>
          <p:cNvSpPr txBox="1"/>
          <p:nvPr/>
        </p:nvSpPr>
        <p:spPr>
          <a:xfrm>
            <a:off x="4285804" y="4061433"/>
            <a:ext cx="395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2018.04.18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2884057" y="2074404"/>
            <a:ext cx="669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谁偷走了我的奶酪</a:t>
            </a:r>
          </a:p>
        </p:txBody>
      </p:sp>
      <p:pic>
        <p:nvPicPr>
          <p:cNvPr id="150" name="图片 149">
            <a:extLst>
              <a:ext uri="{FF2B5EF4-FFF2-40B4-BE49-F238E27FC236}">
                <a16:creationId xmlns:a16="http://schemas.microsoft.com/office/drawing/2014/main" id="{386BA7ED-6C5D-4D46-92B1-71942008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894" t="-7176" r="-2213" b="34190"/>
          <a:stretch/>
        </p:blipFill>
        <p:spPr>
          <a:xfrm>
            <a:off x="1851329" y="763818"/>
            <a:ext cx="1219200" cy="578451"/>
          </a:xfrm>
          <a:prstGeom prst="rect">
            <a:avLst/>
          </a:prstGeom>
        </p:spPr>
      </p:pic>
      <p:pic>
        <p:nvPicPr>
          <p:cNvPr id="8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4D8AA0DB-4B4D-4F2E-8AA3-1E6C69018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1073722" y="-957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100"/>
                            </p:stCondLst>
                            <p:childTnLst>
                              <p:par>
                                <p:cTn id="7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8" grpId="0"/>
      <p:bldP spid="131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E176CB-7AA2-4CEA-AC5E-C58B13B9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243" y="2233299"/>
            <a:ext cx="4718713" cy="2810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BB7D12-72AC-4B63-AC2C-44D0114B53A0}"/>
              </a:ext>
            </a:extLst>
          </p:cNvPr>
          <p:cNvSpPr/>
          <p:nvPr/>
        </p:nvSpPr>
        <p:spPr>
          <a:xfrm>
            <a:off x="6519848" y="2916535"/>
            <a:ext cx="28781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游戏开始</a:t>
            </a:r>
            <a:endParaRPr lang="en-US" altLang="zh-CN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- 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在地图上会随机刷新若干子弹（奶酪）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- 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空气阻力系统，存在通风口、窗户等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380306-2B21-4C31-91F8-5F913DB7E6B2}"/>
              </a:ext>
            </a:extLst>
          </p:cNvPr>
          <p:cNvSpPr/>
          <p:nvPr/>
        </p:nvSpPr>
        <p:spPr>
          <a:xfrm>
            <a:off x="5191194" y="2594241"/>
            <a:ext cx="241300" cy="241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015046-ED3C-4707-808D-3026CD1D3344}"/>
              </a:ext>
            </a:extLst>
          </p:cNvPr>
          <p:cNvSpPr/>
          <p:nvPr/>
        </p:nvSpPr>
        <p:spPr>
          <a:xfrm>
            <a:off x="5191194" y="3625345"/>
            <a:ext cx="241300" cy="241300"/>
          </a:xfrm>
          <a:prstGeom prst="ellipse">
            <a:avLst/>
          </a:prstGeom>
          <a:solidFill>
            <a:srgbClr val="FFE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15E1E4-F690-475C-8E31-6485DAED084E}"/>
              </a:ext>
            </a:extLst>
          </p:cNvPr>
          <p:cNvSpPr/>
          <p:nvPr/>
        </p:nvSpPr>
        <p:spPr>
          <a:xfrm>
            <a:off x="5191194" y="4656449"/>
            <a:ext cx="241300" cy="24130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D930FE-6DBF-4BAB-9977-1689FA4E92C7}"/>
              </a:ext>
            </a:extLst>
          </p:cNvPr>
          <p:cNvSpPr/>
          <p:nvPr/>
        </p:nvSpPr>
        <p:spPr>
          <a:xfrm>
            <a:off x="2051215" y="2472907"/>
            <a:ext cx="2878152" cy="62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玩家操控载具收集炮弹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每个载具只能携带六枚炮弹，获取炮弹之后展开攻击。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41F79E-9E39-418A-96A5-5B3F7FB903D5}"/>
              </a:ext>
            </a:extLst>
          </p:cNvPr>
          <p:cNvSpPr/>
          <p:nvPr/>
        </p:nvSpPr>
        <p:spPr>
          <a:xfrm>
            <a:off x="2051215" y="3494576"/>
            <a:ext cx="287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悬挂气球处于悬浮状态，操作困难，行动迟缓，不同高度上的射击战较难控制。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56152E-0BB6-4FC1-A4C8-C2A98F991583}"/>
              </a:ext>
            </a:extLst>
          </p:cNvPr>
          <p:cNvSpPr/>
          <p:nvPr/>
        </p:nvSpPr>
        <p:spPr>
          <a:xfrm>
            <a:off x="2051215" y="4554344"/>
            <a:ext cx="2878152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子弹击中坦克或气球以后会掉落，玩家需要一边躲避敌人的攻击一边收集子弹。</a:t>
            </a:r>
            <a:endParaRPr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C5DFD3-DAE1-4C68-B005-38299A3273F1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游戏设定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Settings</a:t>
            </a:r>
          </a:p>
        </p:txBody>
      </p:sp>
    </p:spTree>
    <p:extLst>
      <p:ext uri="{BB962C8B-B14F-4D97-AF65-F5344CB8AC3E}">
        <p14:creationId xmlns:p14="http://schemas.microsoft.com/office/powerpoint/2010/main" val="77140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4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93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3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35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35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35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35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MH_Other_1">
            <a:extLst>
              <a:ext uri="{FF2B5EF4-FFF2-40B4-BE49-F238E27FC236}">
                <a16:creationId xmlns:a16="http://schemas.microsoft.com/office/drawing/2014/main" id="{2DA60AD8-D26E-4905-86CC-C718BDCC58D2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772236" y="2856404"/>
            <a:ext cx="1868152" cy="683634"/>
          </a:xfrm>
          <a:prstGeom prst="line">
            <a:avLst/>
          </a:prstGeom>
          <a:noFill/>
          <a:ln w="38100" cap="rnd">
            <a:solidFill>
              <a:srgbClr val="A19587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MH_Other_3">
            <a:extLst>
              <a:ext uri="{FF2B5EF4-FFF2-40B4-BE49-F238E27FC236}">
                <a16:creationId xmlns:a16="http://schemas.microsoft.com/office/drawing/2014/main" id="{8505A9A2-5F41-4454-A841-104624B84A89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772236" y="3899510"/>
            <a:ext cx="1868152" cy="742833"/>
          </a:xfrm>
          <a:prstGeom prst="line">
            <a:avLst/>
          </a:prstGeom>
          <a:noFill/>
          <a:ln w="38100" cap="rnd">
            <a:solidFill>
              <a:srgbClr val="A19587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C518BD-5444-436A-8C7A-4B54AD237733}"/>
              </a:ext>
            </a:extLst>
          </p:cNvPr>
          <p:cNvGrpSpPr/>
          <p:nvPr/>
        </p:nvGrpSpPr>
        <p:grpSpPr>
          <a:xfrm>
            <a:off x="5932317" y="2180151"/>
            <a:ext cx="3990105" cy="3142133"/>
            <a:chOff x="5932317" y="2180153"/>
            <a:chExt cx="3990105" cy="152481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5F47E7E-30CE-4F8C-9E2F-74F50D5C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317" y="2180153"/>
              <a:ext cx="3973684" cy="65992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B65815C-24FD-43C1-B6F3-D9F5317C2F6C}"/>
                </a:ext>
              </a:extLst>
            </p:cNvPr>
            <p:cNvSpPr txBox="1"/>
            <p:nvPr/>
          </p:nvSpPr>
          <p:spPr>
            <a:xfrm>
              <a:off x="6403373" y="2329095"/>
              <a:ext cx="3082632" cy="358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场景中存在机关，比如风口、水坑和尖锐物体等，导致坦克的可控性下降，碰到会受到伤害等。</a:t>
              </a: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5F47E7E-30CE-4F8C-9E2F-74F50D5C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8738" y="3045040"/>
              <a:ext cx="3973684" cy="659923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B65815C-24FD-43C1-B6F3-D9F5317C2F6C}"/>
                </a:ext>
              </a:extLst>
            </p:cNvPr>
            <p:cNvSpPr txBox="1"/>
            <p:nvPr/>
          </p:nvSpPr>
          <p:spPr>
            <a:xfrm>
              <a:off x="6403373" y="3198614"/>
              <a:ext cx="3082632" cy="463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从儿童的视角来重新定义战场，室内环境拥有生活气息且萌。在击打、音效等方面也从趣味性切入儿童群体。</a:t>
              </a:r>
            </a:p>
            <a:p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BC9BD06-3D9F-4AD7-94BE-CAD3F161C345}"/>
              </a:ext>
            </a:extLst>
          </p:cNvPr>
          <p:cNvGrpSpPr/>
          <p:nvPr/>
        </p:nvGrpSpPr>
        <p:grpSpPr>
          <a:xfrm>
            <a:off x="1922596" y="2856405"/>
            <a:ext cx="1541290" cy="1785938"/>
            <a:chOff x="7542534" y="1016554"/>
            <a:chExt cx="768163" cy="890093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E64F8E8-6654-4360-A45A-D2365F88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CAD73CB-9F8C-425F-A946-DC642635F7B8}"/>
                </a:ext>
              </a:extLst>
            </p:cNvPr>
            <p:cNvSpPr txBox="1"/>
            <p:nvPr/>
          </p:nvSpPr>
          <p:spPr>
            <a:xfrm>
              <a:off x="7624878" y="1163026"/>
              <a:ext cx="603474" cy="536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场景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r>
                <a:rPr lang="zh-CN" altLang="en-US" sz="3200" dirty="0">
                  <a:solidFill>
                    <a:schemeClr val="bg1"/>
                  </a:solidFill>
                </a:rPr>
                <a:t>设定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73D6E607-81DC-4006-8157-FE0C9B841052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游戏设定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Settings</a:t>
            </a:r>
          </a:p>
        </p:txBody>
      </p:sp>
    </p:spTree>
    <p:extLst>
      <p:ext uri="{BB962C8B-B14F-4D97-AF65-F5344CB8AC3E}">
        <p14:creationId xmlns:p14="http://schemas.microsoft.com/office/powerpoint/2010/main" val="213086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3CB73C9-907F-430E-BC14-D8307DB43957}"/>
              </a:ext>
            </a:extLst>
          </p:cNvPr>
          <p:cNvGrpSpPr/>
          <p:nvPr/>
        </p:nvGrpSpPr>
        <p:grpSpPr>
          <a:xfrm>
            <a:off x="1568808" y="2159480"/>
            <a:ext cx="3155592" cy="647220"/>
            <a:chOff x="1568808" y="2159480"/>
            <a:chExt cx="3155592" cy="6472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45715D2-1E98-4F83-9247-27B8494B0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808" y="2159480"/>
              <a:ext cx="3155592" cy="64722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281FA08-DC51-4041-99B1-0767A0573AF9}"/>
                </a:ext>
              </a:extLst>
            </p:cNvPr>
            <p:cNvSpPr txBox="1"/>
            <p:nvPr/>
          </p:nvSpPr>
          <p:spPr>
            <a:xfrm>
              <a:off x="1727379" y="2277967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最低目标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F0C1A8-1546-4D17-AF4B-498BBE5EC242}"/>
              </a:ext>
            </a:extLst>
          </p:cNvPr>
          <p:cNvGrpSpPr/>
          <p:nvPr/>
        </p:nvGrpSpPr>
        <p:grpSpPr>
          <a:xfrm>
            <a:off x="1568808" y="3248745"/>
            <a:ext cx="3155592" cy="647220"/>
            <a:chOff x="1568808" y="3248745"/>
            <a:chExt cx="3155592" cy="6472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9C56252-4D15-4990-A5ED-148C6A58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808" y="3248745"/>
              <a:ext cx="3155592" cy="64722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A024C7-6F6D-4180-A5F5-2798BF541512}"/>
                </a:ext>
              </a:extLst>
            </p:cNvPr>
            <p:cNvSpPr txBox="1"/>
            <p:nvPr/>
          </p:nvSpPr>
          <p:spPr>
            <a:xfrm>
              <a:off x="1727379" y="3372300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预期目标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404600-5C5F-458D-8014-D35D4257FF57}"/>
              </a:ext>
            </a:extLst>
          </p:cNvPr>
          <p:cNvGrpSpPr/>
          <p:nvPr/>
        </p:nvGrpSpPr>
        <p:grpSpPr>
          <a:xfrm>
            <a:off x="1568808" y="4338010"/>
            <a:ext cx="3155592" cy="647220"/>
            <a:chOff x="1568808" y="4338010"/>
            <a:chExt cx="3155592" cy="6472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B78FF10-938D-4FCB-A256-1A92EEB11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808" y="4338010"/>
              <a:ext cx="3155592" cy="64722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C6CD7F-C16F-42FD-879A-B1DCA4BF4A37}"/>
                </a:ext>
              </a:extLst>
            </p:cNvPr>
            <p:cNvSpPr txBox="1"/>
            <p:nvPr/>
          </p:nvSpPr>
          <p:spPr>
            <a:xfrm>
              <a:off x="1727379" y="4461565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最高目标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2C8E5F9-62E4-4769-8F5C-BB475DB1DA32}"/>
              </a:ext>
            </a:extLst>
          </p:cNvPr>
          <p:cNvSpPr/>
          <p:nvPr/>
        </p:nvSpPr>
        <p:spPr>
          <a:xfrm>
            <a:off x="5247912" y="2215752"/>
            <a:ext cx="3389651" cy="899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PVP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对战、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系统、坦克移动和浮空移动，场景完整，有少量机关，建立射击的仿真物理模型和伤害计算。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6C41E5-F9C1-47EC-A159-EE213564D20C}"/>
              </a:ext>
            </a:extLst>
          </p:cNvPr>
          <p:cNvSpPr/>
          <p:nvPr/>
        </p:nvSpPr>
        <p:spPr>
          <a:xfrm>
            <a:off x="5247912" y="3237421"/>
            <a:ext cx="3389651" cy="899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改善场景贴图，机关具有一定动画，做出坦克不同部位伤害效果，建立坦克浮空的运动仿真物理模型。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851050-2456-4465-B8F6-8EDE53D7608B}"/>
              </a:ext>
            </a:extLst>
          </p:cNvPr>
          <p:cNvSpPr/>
          <p:nvPr/>
        </p:nvSpPr>
        <p:spPr>
          <a:xfrm>
            <a:off x="5247912" y="4297189"/>
            <a:ext cx="3389651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制定不同的老鼠角色，分配不同能力值（影响坦克射程、威力、稳定性、速度），增加玩家之间的交流系统，增加主人开门赶老鼠的情景，气球的随风飘动等等，完善机关种类和效果。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785580-7CC2-4B41-981B-20281B6B0BF3}"/>
              </a:ext>
            </a:extLst>
          </p:cNvPr>
          <p:cNvSpPr txBox="1"/>
          <p:nvPr/>
        </p:nvSpPr>
        <p:spPr>
          <a:xfrm>
            <a:off x="9526836" y="2170765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4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54714-A5E0-446A-837F-53CB6B9DB639}"/>
              </a:ext>
            </a:extLst>
          </p:cNvPr>
          <p:cNvSpPr txBox="1"/>
          <p:nvPr/>
        </p:nvSpPr>
        <p:spPr>
          <a:xfrm>
            <a:off x="9526836" y="3233977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9999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rgbClr val="FF9999"/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57E7BCA-C19E-41C7-84F1-1728446DEDF4}"/>
              </a:ext>
            </a:extLst>
          </p:cNvPr>
          <p:cNvSpPr txBox="1"/>
          <p:nvPr/>
        </p:nvSpPr>
        <p:spPr>
          <a:xfrm>
            <a:off x="9526836" y="4297189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41CC8B7-EF83-4C94-BDF6-C44B1BE4DFC7}"/>
              </a:ext>
            </a:extLst>
          </p:cNvPr>
          <p:cNvCxnSpPr>
            <a:cxnSpLocks/>
          </p:cNvCxnSpPr>
          <p:nvPr/>
        </p:nvCxnSpPr>
        <p:spPr>
          <a:xfrm>
            <a:off x="9014627" y="2519422"/>
            <a:ext cx="551648" cy="0"/>
          </a:xfrm>
          <a:prstGeom prst="line">
            <a:avLst/>
          </a:prstGeom>
          <a:ln w="19050">
            <a:solidFill>
              <a:srgbClr val="A195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32B024B-B26C-4DAE-8462-D0AC5E903BA2}"/>
              </a:ext>
            </a:extLst>
          </p:cNvPr>
          <p:cNvCxnSpPr>
            <a:cxnSpLocks/>
          </p:cNvCxnSpPr>
          <p:nvPr/>
        </p:nvCxnSpPr>
        <p:spPr>
          <a:xfrm>
            <a:off x="9014627" y="3524700"/>
            <a:ext cx="551648" cy="0"/>
          </a:xfrm>
          <a:prstGeom prst="line">
            <a:avLst/>
          </a:prstGeom>
          <a:ln w="19050">
            <a:solidFill>
              <a:srgbClr val="A195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8367506-F1D3-422B-8312-8EB698C0E8B8}"/>
              </a:ext>
            </a:extLst>
          </p:cNvPr>
          <p:cNvCxnSpPr>
            <a:cxnSpLocks/>
          </p:cNvCxnSpPr>
          <p:nvPr/>
        </p:nvCxnSpPr>
        <p:spPr>
          <a:xfrm>
            <a:off x="9014627" y="4600319"/>
            <a:ext cx="551648" cy="0"/>
          </a:xfrm>
          <a:prstGeom prst="line">
            <a:avLst/>
          </a:prstGeom>
          <a:ln w="19050">
            <a:solidFill>
              <a:srgbClr val="A195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787BD3A-75BB-4347-A773-E172EB952CB1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游戏设定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Settings</a:t>
            </a:r>
          </a:p>
        </p:txBody>
      </p:sp>
    </p:spTree>
    <p:extLst>
      <p:ext uri="{BB962C8B-B14F-4D97-AF65-F5344CB8AC3E}">
        <p14:creationId xmlns:p14="http://schemas.microsoft.com/office/powerpoint/2010/main" val="116604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43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43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43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43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143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333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333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333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663E3B-22D8-434C-803B-8E5FD258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811393-123B-4E5E-ABA6-6E41F21BD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4993155" y="2069941"/>
            <a:ext cx="71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04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F06224-66D5-4EDF-B567-735310A4C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185D55-0902-4A6D-B63F-DA65073A4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C64A99-3D07-4E95-BDBD-4A2FD9F8B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06EBA9-0539-4CDB-B423-45758EBC7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5277302" y="2197778"/>
            <a:ext cx="222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补充事项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F020E9-E5F0-4FA4-9574-7A80176B8293}"/>
              </a:ext>
            </a:extLst>
          </p:cNvPr>
          <p:cNvSpPr txBox="1"/>
          <p:nvPr/>
        </p:nvSpPr>
        <p:spPr>
          <a:xfrm>
            <a:off x="4543793" y="2620264"/>
            <a:ext cx="310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Supplementary matters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94A9C2-5B27-4F72-87E4-20CE51F2CECA}"/>
              </a:ext>
            </a:extLst>
          </p:cNvPr>
          <p:cNvGrpSpPr/>
          <p:nvPr/>
        </p:nvGrpSpPr>
        <p:grpSpPr>
          <a:xfrm>
            <a:off x="2391843" y="2515490"/>
            <a:ext cx="1731414" cy="2395020"/>
            <a:chOff x="2391843" y="2515490"/>
            <a:chExt cx="1731414" cy="239502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6C0331-FA4D-42DD-A6DC-635E512A0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75" y="2515490"/>
              <a:ext cx="438950" cy="77425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199CDC7-C220-4F99-B5F8-9E16AB4F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43" y="2977911"/>
              <a:ext cx="1731414" cy="1932599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326B574-DE89-497D-9342-85EA78C09563}"/>
              </a:ext>
            </a:extLst>
          </p:cNvPr>
          <p:cNvGrpSpPr/>
          <p:nvPr/>
        </p:nvGrpSpPr>
        <p:grpSpPr>
          <a:xfrm>
            <a:off x="5230293" y="2515490"/>
            <a:ext cx="1731414" cy="2395020"/>
            <a:chOff x="5230293" y="2515490"/>
            <a:chExt cx="1731414" cy="239502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C083306-9725-4034-B047-1A08BD45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525" y="2515490"/>
              <a:ext cx="438950" cy="77425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0D6C999-FF45-4BB7-91D0-C589A11B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293" y="2977911"/>
              <a:ext cx="1731414" cy="19325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EB0C93-9BD2-4819-8565-B69ED1B2F095}"/>
              </a:ext>
            </a:extLst>
          </p:cNvPr>
          <p:cNvGrpSpPr/>
          <p:nvPr/>
        </p:nvGrpSpPr>
        <p:grpSpPr>
          <a:xfrm>
            <a:off x="8068743" y="2515490"/>
            <a:ext cx="1731414" cy="2395020"/>
            <a:chOff x="8068743" y="2515490"/>
            <a:chExt cx="1731414" cy="23950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F5FBE4C-BD5A-4030-B0AB-E88738A4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975" y="2515490"/>
              <a:ext cx="438950" cy="77425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29DF20-AA45-497B-9451-76686B0F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8743" y="2977911"/>
              <a:ext cx="1731414" cy="193259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44B51-A3EB-4F32-8FC7-705E5DF51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93" y="2052792"/>
            <a:ext cx="853514" cy="8474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F03A3C-28BB-4399-B3F8-4EBB93706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2052792"/>
            <a:ext cx="853514" cy="8474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000DEA-AAE2-441D-9C91-176C5AB42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7693" y="2052792"/>
            <a:ext cx="853514" cy="84741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F7C77A6-D9EF-471A-A6A3-07FB5E38B54C}"/>
              </a:ext>
            </a:extLst>
          </p:cNvPr>
          <p:cNvSpPr/>
          <p:nvPr/>
        </p:nvSpPr>
        <p:spPr>
          <a:xfrm>
            <a:off x="2568481" y="3201502"/>
            <a:ext cx="13425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队长模式</a:t>
            </a:r>
            <a:endParaRPr lang="en-US" altLang="zh-CN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- 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指挥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AI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继承模式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玩家优先</a:t>
            </a:r>
          </a:p>
          <a:p>
            <a:pPr lvl="0" algn="ctr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0D2A68-660A-41F9-B528-1FD448333CFE}"/>
              </a:ext>
            </a:extLst>
          </p:cNvPr>
          <p:cNvSpPr/>
          <p:nvPr/>
        </p:nvSpPr>
        <p:spPr>
          <a:xfrm>
            <a:off x="5424724" y="3201502"/>
            <a:ext cx="134255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态势图</a:t>
            </a:r>
            <a:endParaRPr lang="en-US" altLang="zh-CN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- 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动态显示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屏幕上侧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3A1A15-B0E9-4933-AB8C-014DD09E88FE}"/>
              </a:ext>
            </a:extLst>
          </p:cNvPr>
          <p:cNvSpPr/>
          <p:nvPr/>
        </p:nvSpPr>
        <p:spPr>
          <a:xfrm>
            <a:off x="8263174" y="3201502"/>
            <a:ext cx="13425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雷达图</a:t>
            </a:r>
            <a:endParaRPr lang="en-US" altLang="zh-CN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二维坐标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+mn-ea"/>
              <a:sym typeface="+mn-lt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垂直侦测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6390A9-F198-4CF0-8D8D-888187AA8E95}"/>
              </a:ext>
            </a:extLst>
          </p:cNvPr>
          <p:cNvSpPr txBox="1"/>
          <p:nvPr/>
        </p:nvSpPr>
        <p:spPr>
          <a:xfrm>
            <a:off x="1306421" y="3651608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8B0C7E8-393F-4FAB-97C4-EFA8A55C88D9}"/>
              </a:ext>
            </a:extLst>
          </p:cNvPr>
          <p:cNvSpPr txBox="1"/>
          <p:nvPr/>
        </p:nvSpPr>
        <p:spPr>
          <a:xfrm>
            <a:off x="4153170" y="3651608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F5A39E-C370-4900-AF0C-8CCE6CAE08F5}"/>
              </a:ext>
            </a:extLst>
          </p:cNvPr>
          <p:cNvSpPr txBox="1"/>
          <p:nvPr/>
        </p:nvSpPr>
        <p:spPr>
          <a:xfrm>
            <a:off x="6991619" y="3631037"/>
            <a:ext cx="12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BAD5C6-CCF9-4835-9957-8632699A10E4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教学过程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The teaching process</a:t>
            </a:r>
          </a:p>
        </p:txBody>
      </p:sp>
    </p:spTree>
    <p:extLst>
      <p:ext uri="{BB962C8B-B14F-4D97-AF65-F5344CB8AC3E}">
        <p14:creationId xmlns:p14="http://schemas.microsoft.com/office/powerpoint/2010/main" val="5848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00"/>
                            </p:stCondLst>
                            <p:childTnLst>
                              <p:par>
                                <p:cTn id="7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49A565-F083-4ED1-A28E-C3C22692CFCA}"/>
              </a:ext>
            </a:extLst>
          </p:cNvPr>
          <p:cNvGrpSpPr/>
          <p:nvPr/>
        </p:nvGrpSpPr>
        <p:grpSpPr>
          <a:xfrm>
            <a:off x="341926" y="208486"/>
            <a:ext cx="11441759" cy="5883467"/>
            <a:chOff x="341926" y="208486"/>
            <a:chExt cx="11441759" cy="588346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>
            <a:extLst>
              <a:ext uri="{FF2B5EF4-FFF2-40B4-BE49-F238E27FC236}">
                <a16:creationId xmlns:a16="http://schemas.microsoft.com/office/drawing/2014/main" id="{1BAFA7BC-5608-4A87-BF91-9451441194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575"/>
          <a:stretch/>
        </p:blipFill>
        <p:spPr>
          <a:xfrm>
            <a:off x="9038821" y="512495"/>
            <a:ext cx="2208207" cy="792549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71603CBD-0EC2-4849-94D8-02CE7759B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402" y="4651976"/>
            <a:ext cx="2316681" cy="126807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956C086E-2C2F-4A37-806D-C7AC01E83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C7841B54-9F73-4DED-A8BA-EC1305A0BB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6599" y="4214720"/>
            <a:ext cx="3145809" cy="2505673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6A9AAE3E-8C65-49C5-8093-BFCE4DB36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65303F87-9F21-44CB-9E31-B19C35B8D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9195" y="2200410"/>
            <a:ext cx="457240" cy="481626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9D8778BF-9B1C-41EA-B558-7D67D5A0FA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8442" y="2737407"/>
            <a:ext cx="1030313" cy="102421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106CC76-29AA-4155-BE1F-91F89FF8C09C}"/>
              </a:ext>
            </a:extLst>
          </p:cNvPr>
          <p:cNvGrpSpPr/>
          <p:nvPr/>
        </p:nvGrpSpPr>
        <p:grpSpPr>
          <a:xfrm>
            <a:off x="4213950" y="751796"/>
            <a:ext cx="896190" cy="1012024"/>
            <a:chOff x="4312426" y="962812"/>
            <a:chExt cx="896190" cy="1012024"/>
          </a:xfrm>
        </p:grpSpPr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18EA0D29-E2A5-47C0-9743-CBE9063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00B3E71D-A69A-4BC3-A2BA-62C4358EBE52}"/>
                </a:ext>
              </a:extLst>
            </p:cNvPr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637EEC-697A-4846-99CE-4EE5F3398728}"/>
              </a:ext>
            </a:extLst>
          </p:cNvPr>
          <p:cNvGrpSpPr/>
          <p:nvPr/>
        </p:nvGrpSpPr>
        <p:grpSpPr>
          <a:xfrm>
            <a:off x="5241342" y="703014"/>
            <a:ext cx="969348" cy="1091279"/>
            <a:chOff x="5339818" y="914030"/>
            <a:chExt cx="969348" cy="1091279"/>
          </a:xfrm>
        </p:grpSpPr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A1053DDF-CC48-447B-911C-2E9EDC90E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911EDDA-A01A-497B-8E48-4432FFDAA674}"/>
                </a:ext>
              </a:extLst>
            </p:cNvPr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609BCC-87D3-4013-97A3-D3C4BE105AA4}"/>
              </a:ext>
            </a:extLst>
          </p:cNvPr>
          <p:cNvGrpSpPr/>
          <p:nvPr/>
        </p:nvGrpSpPr>
        <p:grpSpPr>
          <a:xfrm>
            <a:off x="6381819" y="830313"/>
            <a:ext cx="768163" cy="883997"/>
            <a:chOff x="6480295" y="1041329"/>
            <a:chExt cx="768163" cy="883997"/>
          </a:xfrm>
        </p:grpSpPr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01A1158D-CF21-45B3-A99B-B7C8C7E1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69CA917A-E37A-4868-997E-E431F2228313}"/>
                </a:ext>
              </a:extLst>
            </p:cNvPr>
            <p:cNvSpPr txBox="1"/>
            <p:nvPr/>
          </p:nvSpPr>
          <p:spPr>
            <a:xfrm>
              <a:off x="6635097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1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212787-0927-44F6-9A76-ACBE4F7329D1}"/>
              </a:ext>
            </a:extLst>
          </p:cNvPr>
          <p:cNvGrpSpPr/>
          <p:nvPr/>
        </p:nvGrpSpPr>
        <p:grpSpPr>
          <a:xfrm>
            <a:off x="7444058" y="805538"/>
            <a:ext cx="768163" cy="890093"/>
            <a:chOff x="7542534" y="1016554"/>
            <a:chExt cx="768163" cy="890093"/>
          </a:xfrm>
        </p:grpSpPr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EFDC83D8-2D66-4388-BF7A-63138D83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491E861E-1A3E-46A2-BC7C-D956D9FC302C}"/>
                </a:ext>
              </a:extLst>
            </p:cNvPr>
            <p:cNvSpPr txBox="1"/>
            <p:nvPr/>
          </p:nvSpPr>
          <p:spPr>
            <a:xfrm>
              <a:off x="7666431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8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8786F9-FDE6-465D-B53F-DA861E3A26F2}"/>
              </a:ext>
            </a:extLst>
          </p:cNvPr>
          <p:cNvSpPr txBox="1"/>
          <p:nvPr/>
        </p:nvSpPr>
        <p:spPr>
          <a:xfrm>
            <a:off x="4118657" y="4779098"/>
            <a:ext cx="395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火星救援小组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ADE557D-1BAF-46EA-8AB8-801A3F5ACAE0}"/>
              </a:ext>
            </a:extLst>
          </p:cNvPr>
          <p:cNvSpPr txBox="1"/>
          <p:nvPr/>
        </p:nvSpPr>
        <p:spPr>
          <a:xfrm>
            <a:off x="4118657" y="5180477"/>
            <a:ext cx="395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2018.04.18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2884057" y="1919658"/>
            <a:ext cx="66905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感谢聆听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欢迎提问</a:t>
            </a:r>
          </a:p>
        </p:txBody>
      </p:sp>
      <p:pic>
        <p:nvPicPr>
          <p:cNvPr id="150" name="图片 149">
            <a:extLst>
              <a:ext uri="{FF2B5EF4-FFF2-40B4-BE49-F238E27FC236}">
                <a16:creationId xmlns:a16="http://schemas.microsoft.com/office/drawing/2014/main" id="{386BA7ED-6C5D-4D46-92B1-71942008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894" t="-7176" r="-2213" b="34190"/>
          <a:stretch/>
        </p:blipFill>
        <p:spPr>
          <a:xfrm>
            <a:off x="1851329" y="763818"/>
            <a:ext cx="1219200" cy="578451"/>
          </a:xfrm>
          <a:prstGeom prst="rect">
            <a:avLst/>
          </a:prstGeom>
        </p:spPr>
      </p:pic>
      <p:pic>
        <p:nvPicPr>
          <p:cNvPr id="8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4D8AA0DB-4B4D-4F2E-8AA3-1E6C69018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1073722" y="-957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8" grpId="0"/>
      <p:bldP spid="131" grpId="0"/>
      <p:bldP spid="1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>
            <a:extLst>
              <a:ext uri="{FF2B5EF4-FFF2-40B4-BE49-F238E27FC236}">
                <a16:creationId xmlns:a16="http://schemas.microsoft.com/office/drawing/2014/main" id="{1BAFA7BC-5608-4A87-BF91-9451441194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71603CBD-0EC2-4849-94D8-02CE7759B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402" y="4651976"/>
            <a:ext cx="2316681" cy="1268078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4297854" y="734481"/>
            <a:ext cx="3596293" cy="93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项目大纲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Project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Programme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50" name="图片 149">
            <a:extLst>
              <a:ext uri="{FF2B5EF4-FFF2-40B4-BE49-F238E27FC236}">
                <a16:creationId xmlns:a16="http://schemas.microsoft.com/office/drawing/2014/main" id="{386BA7ED-6C5D-4D46-92B1-71942008F5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378B0-6448-4A26-A6AC-15783BAF1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3456" y="4799553"/>
            <a:ext cx="1237657" cy="1042238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938786F9-FDE6-465D-B53F-DA861E3A26F2}"/>
              </a:ext>
            </a:extLst>
          </p:cNvPr>
          <p:cNvSpPr txBox="1"/>
          <p:nvPr/>
        </p:nvSpPr>
        <p:spPr>
          <a:xfrm>
            <a:off x="3536794" y="2420313"/>
            <a:ext cx="222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E94C2C-185D-472E-8141-D9A6C6DF8484}"/>
              </a:ext>
            </a:extLst>
          </p:cNvPr>
          <p:cNvSpPr txBox="1"/>
          <p:nvPr/>
        </p:nvSpPr>
        <p:spPr>
          <a:xfrm>
            <a:off x="3346890" y="2740292"/>
            <a:ext cx="184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Background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DE47D1-7F96-49A8-A973-697D239637F9}"/>
              </a:ext>
            </a:extLst>
          </p:cNvPr>
          <p:cNvSpPr txBox="1"/>
          <p:nvPr/>
        </p:nvSpPr>
        <p:spPr>
          <a:xfrm>
            <a:off x="7501293" y="2420313"/>
            <a:ext cx="222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游戏玩法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B1B854F-2B7E-48F6-BB21-491597B8A858}"/>
              </a:ext>
            </a:extLst>
          </p:cNvPr>
          <p:cNvSpPr txBox="1"/>
          <p:nvPr/>
        </p:nvSpPr>
        <p:spPr>
          <a:xfrm>
            <a:off x="7548287" y="2740292"/>
            <a:ext cx="165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Play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653F8DA-F9D2-4C85-8D5B-1BF6698275E6}"/>
              </a:ext>
            </a:extLst>
          </p:cNvPr>
          <p:cNvSpPr txBox="1"/>
          <p:nvPr/>
        </p:nvSpPr>
        <p:spPr>
          <a:xfrm>
            <a:off x="3536794" y="3840357"/>
            <a:ext cx="222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游戏设定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2A0B802-F0C6-4768-8DE8-DD2F6D301CF4}"/>
              </a:ext>
            </a:extLst>
          </p:cNvPr>
          <p:cNvSpPr txBox="1"/>
          <p:nvPr/>
        </p:nvSpPr>
        <p:spPr>
          <a:xfrm>
            <a:off x="3545642" y="4160336"/>
            <a:ext cx="246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Settings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E377EB-9534-415F-B548-521E54211DB2}"/>
              </a:ext>
            </a:extLst>
          </p:cNvPr>
          <p:cNvSpPr txBox="1"/>
          <p:nvPr/>
        </p:nvSpPr>
        <p:spPr>
          <a:xfrm>
            <a:off x="7501293" y="3840357"/>
            <a:ext cx="222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补充事项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E9DC0C3-4AA5-41BD-9DC5-FBC0FDE8BB95}"/>
              </a:ext>
            </a:extLst>
          </p:cNvPr>
          <p:cNvSpPr txBox="1"/>
          <p:nvPr/>
        </p:nvSpPr>
        <p:spPr>
          <a:xfrm>
            <a:off x="7093563" y="4160336"/>
            <a:ext cx="246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Supplementary matters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C5AD46F-6A43-40FC-8974-7AAA6224AF79}"/>
              </a:ext>
            </a:extLst>
          </p:cNvPr>
          <p:cNvGrpSpPr/>
          <p:nvPr/>
        </p:nvGrpSpPr>
        <p:grpSpPr>
          <a:xfrm>
            <a:off x="5847230" y="2613045"/>
            <a:ext cx="497540" cy="2102719"/>
            <a:chOff x="5859183" y="2273774"/>
            <a:chExt cx="609960" cy="25778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0E6511-6545-474E-9B6A-68C0F1F9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1332"/>
            <a:stretch/>
          </p:blipFill>
          <p:spPr>
            <a:xfrm rot="16200000" flipV="1">
              <a:off x="5590349" y="2542608"/>
              <a:ext cx="1129032" cy="591363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326B4B64-07F7-4890-B719-07E95EC87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61"/>
            <a:stretch/>
          </p:blipFill>
          <p:spPr>
            <a:xfrm rot="16200000" flipV="1">
              <a:off x="5424399" y="3806864"/>
              <a:ext cx="1498125" cy="591363"/>
            </a:xfrm>
            <a:prstGeom prst="rect">
              <a:avLst/>
            </a:prstGeom>
          </p:spPr>
        </p:pic>
      </p:grpSp>
      <p:pic>
        <p:nvPicPr>
          <p:cNvPr id="148" name="图片 147">
            <a:extLst>
              <a:ext uri="{FF2B5EF4-FFF2-40B4-BE49-F238E27FC236}">
                <a16:creationId xmlns:a16="http://schemas.microsoft.com/office/drawing/2014/main" id="{65303F87-9F21-44CB-9E31-B19C35B8D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7944" y="2296766"/>
            <a:ext cx="457240" cy="48162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A094462-FFD7-483A-9A1B-DD38C1911F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746402" y="2296766"/>
            <a:ext cx="457240" cy="48162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D42F607-6E32-43C6-82D1-EBD028E9A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7944" y="3716810"/>
            <a:ext cx="457240" cy="48162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7243045-C656-4829-AEF0-7DBA8DBBD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746402" y="3716810"/>
            <a:ext cx="45724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79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7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829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29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23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23"/>
                            </p:stCondLst>
                            <p:childTnLst>
                              <p:par>
                                <p:cTn id="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28" grpId="0"/>
      <p:bldP spid="31" grpId="0"/>
      <p:bldP spid="35" grpId="0"/>
      <p:bldP spid="36" grpId="0"/>
      <p:bldP spid="39" grpId="0"/>
      <p:bldP spid="40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663E3B-22D8-434C-803B-8E5FD258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811393-123B-4E5E-ABA6-6E41F21BD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5029559" y="2069941"/>
            <a:ext cx="68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F06224-66D5-4EDF-B567-735310A4C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185D55-0902-4A6D-B63F-DA65073A4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C64A99-3D07-4E95-BDBD-4A2FD9F8B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06EBA9-0539-4CDB-B423-45758EBC7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5277302" y="2197778"/>
            <a:ext cx="222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游戏背景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F020E9-E5F0-4FA4-9574-7A80176B8293}"/>
              </a:ext>
            </a:extLst>
          </p:cNvPr>
          <p:cNvSpPr txBox="1"/>
          <p:nvPr/>
        </p:nvSpPr>
        <p:spPr>
          <a:xfrm>
            <a:off x="4744181" y="2620264"/>
            <a:ext cx="310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Background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游戏背景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Background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65456A-8F08-4C68-AAFE-28C53797EB37}"/>
              </a:ext>
            </a:extLst>
          </p:cNvPr>
          <p:cNvGrpSpPr/>
          <p:nvPr/>
        </p:nvGrpSpPr>
        <p:grpSpPr>
          <a:xfrm>
            <a:off x="298784" y="1937717"/>
            <a:ext cx="11594432" cy="2581819"/>
            <a:chOff x="-328576" y="1937717"/>
            <a:chExt cx="11594432" cy="258181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7E9E7C-A2D3-4B70-A990-B9E4E6BA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167" y="1937717"/>
              <a:ext cx="3830689" cy="160049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C162654-E050-4475-845D-0D10E3FD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219"/>
            <a:stretch/>
          </p:blipFill>
          <p:spPr>
            <a:xfrm>
              <a:off x="-328576" y="2085028"/>
              <a:ext cx="796069" cy="160049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D1E52F-0BD0-4217-9D13-B7023CB57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219"/>
            <a:stretch/>
          </p:blipFill>
          <p:spPr>
            <a:xfrm>
              <a:off x="1939919" y="2065978"/>
              <a:ext cx="796069" cy="160049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2C410F4-2F9A-487C-A870-3878B12CE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219"/>
            <a:stretch/>
          </p:blipFill>
          <p:spPr>
            <a:xfrm flipH="1">
              <a:off x="4414891" y="2027878"/>
              <a:ext cx="796069" cy="1600494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D45D809-A2CB-4FB8-9406-6FED3684B3F4}"/>
                </a:ext>
              </a:extLst>
            </p:cNvPr>
            <p:cNvGrpSpPr/>
            <p:nvPr/>
          </p:nvGrpSpPr>
          <p:grpSpPr>
            <a:xfrm>
              <a:off x="5004483" y="1937717"/>
              <a:ext cx="2562148" cy="2581819"/>
              <a:chOff x="5004483" y="1937717"/>
              <a:chExt cx="2562148" cy="258181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60E1AC4-474A-4A2A-94C5-1F03C160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4483" y="1937717"/>
                <a:ext cx="2562148" cy="2581819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7718D3A-BE00-40BC-80CF-0DD1072BD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2086" t="2639" r="2086" b="5398"/>
              <a:stretch/>
            </p:blipFill>
            <p:spPr>
              <a:xfrm>
                <a:off x="5381334" y="2379514"/>
                <a:ext cx="1617352" cy="1703536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D91290D-0E37-468F-82FB-5F543E107992}"/>
                </a:ext>
              </a:extLst>
            </p:cNvPr>
            <p:cNvGrpSpPr/>
            <p:nvPr/>
          </p:nvGrpSpPr>
          <p:grpSpPr>
            <a:xfrm>
              <a:off x="2627165" y="2065978"/>
              <a:ext cx="2080794" cy="2096770"/>
              <a:chOff x="2627165" y="2065978"/>
              <a:chExt cx="2080794" cy="209677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2C36A62-D4EF-4666-95EF-1BDD8BCEF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7165" y="2065978"/>
                <a:ext cx="2080794" cy="209677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E16F67D-9EE9-4205-99EB-2DAE49D6F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2512" y="2423157"/>
                <a:ext cx="1246984" cy="1382008"/>
              </a:xfrm>
              <a:prstGeom prst="rect">
                <a:avLst/>
              </a:prstGeom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196A8E1-AED8-49FB-B450-41FD61697E0D}"/>
                </a:ext>
              </a:extLst>
            </p:cNvPr>
            <p:cNvGrpSpPr/>
            <p:nvPr/>
          </p:nvGrpSpPr>
          <p:grpSpPr>
            <a:xfrm>
              <a:off x="467493" y="2065978"/>
              <a:ext cx="1863148" cy="1877452"/>
              <a:chOff x="467493" y="2065978"/>
              <a:chExt cx="1863148" cy="18774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89E42C4-825B-4EA7-AF27-9AB309A2B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93" y="2065978"/>
                <a:ext cx="1863148" cy="187745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C75A280-B93D-4C5A-9434-0EB528B18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983" y="2379514"/>
                <a:ext cx="993936" cy="1254093"/>
              </a:xfrm>
              <a:prstGeom prst="rect">
                <a:avLst/>
              </a:prstGeom>
            </p:spPr>
          </p:pic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4AC5183-5F45-4202-9DE1-F08D7EEB3651}"/>
              </a:ext>
            </a:extLst>
          </p:cNvPr>
          <p:cNvSpPr/>
          <p:nvPr/>
        </p:nvSpPr>
        <p:spPr>
          <a:xfrm>
            <a:off x="2822538" y="4680882"/>
            <a:ext cx="683315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游戏背景：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某年某月某天，同一屋檐下的两窝老鼠由于资源紧张终于忍受不了彼此了，趁屋子的主人不在之时，利用室内物资，展开了终极对决，不惜一切代价想要将对方驱逐。</a:t>
            </a:r>
          </a:p>
        </p:txBody>
      </p:sp>
    </p:spTree>
    <p:extLst>
      <p:ext uri="{BB962C8B-B14F-4D97-AF65-F5344CB8AC3E}">
        <p14:creationId xmlns:p14="http://schemas.microsoft.com/office/powerpoint/2010/main" val="141319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62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12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39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游戏背景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Teaching background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MH_Other_1">
            <a:extLst>
              <a:ext uri="{FF2B5EF4-FFF2-40B4-BE49-F238E27FC236}">
                <a16:creationId xmlns:a16="http://schemas.microsoft.com/office/drawing/2014/main" id="{F936CDC7-1BBC-4DD8-8BCF-44C9F844D403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538913" y="3103649"/>
            <a:ext cx="1760537" cy="1638300"/>
          </a:xfrm>
          <a:custGeom>
            <a:avLst/>
            <a:gdLst>
              <a:gd name="T0" fmla="*/ 3 w 179"/>
              <a:gd name="T1" fmla="*/ 165 h 167"/>
              <a:gd name="T2" fmla="*/ 0 w 179"/>
              <a:gd name="T3" fmla="*/ 158 h 167"/>
              <a:gd name="T4" fmla="*/ 8 w 179"/>
              <a:gd name="T5" fmla="*/ 126 h 167"/>
              <a:gd name="T6" fmla="*/ 62 w 179"/>
              <a:gd name="T7" fmla="*/ 92 h 167"/>
              <a:gd name="T8" fmla="*/ 25 w 179"/>
              <a:gd name="T9" fmla="*/ 51 h 167"/>
              <a:gd name="T10" fmla="*/ 35 w 179"/>
              <a:gd name="T11" fmla="*/ 8 h 167"/>
              <a:gd name="T12" fmla="*/ 43 w 179"/>
              <a:gd name="T13" fmla="*/ 1 h 167"/>
              <a:gd name="T14" fmla="*/ 52 w 179"/>
              <a:gd name="T15" fmla="*/ 3 h 167"/>
              <a:gd name="T16" fmla="*/ 171 w 179"/>
              <a:gd name="T17" fmla="*/ 75 h 167"/>
              <a:gd name="T18" fmla="*/ 179 w 179"/>
              <a:gd name="T19" fmla="*/ 88 h 167"/>
              <a:gd name="T20" fmla="*/ 171 w 179"/>
              <a:gd name="T21" fmla="*/ 96 h 167"/>
              <a:gd name="T22" fmla="*/ 10 w 179"/>
              <a:gd name="T23" fmla="*/ 167 h 167"/>
              <a:gd name="T24" fmla="*/ 3 w 179"/>
              <a:gd name="T25" fmla="*/ 165 h 167"/>
              <a:gd name="T26" fmla="*/ 113 w 179"/>
              <a:gd name="T27" fmla="*/ 65 h 167"/>
              <a:gd name="T28" fmla="*/ 100 w 179"/>
              <a:gd name="T29" fmla="*/ 74 h 167"/>
              <a:gd name="T30" fmla="*/ 113 w 179"/>
              <a:gd name="T31" fmla="*/ 84 h 167"/>
              <a:gd name="T32" fmla="*/ 126 w 179"/>
              <a:gd name="T33" fmla="*/ 74 h 167"/>
              <a:gd name="T34" fmla="*/ 113 w 179"/>
              <a:gd name="T35" fmla="*/ 6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9" h="167">
                <a:moveTo>
                  <a:pt x="3" y="165"/>
                </a:moveTo>
                <a:cubicBezTo>
                  <a:pt x="0" y="162"/>
                  <a:pt x="0" y="158"/>
                  <a:pt x="0" y="158"/>
                </a:cubicBezTo>
                <a:cubicBezTo>
                  <a:pt x="8" y="126"/>
                  <a:pt x="8" y="126"/>
                  <a:pt x="8" y="126"/>
                </a:cubicBezTo>
                <a:cubicBezTo>
                  <a:pt x="8" y="126"/>
                  <a:pt x="58" y="115"/>
                  <a:pt x="62" y="92"/>
                </a:cubicBezTo>
                <a:cubicBezTo>
                  <a:pt x="66" y="71"/>
                  <a:pt x="25" y="51"/>
                  <a:pt x="25" y="51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7" y="3"/>
                  <a:pt x="43" y="1"/>
                </a:cubicBezTo>
                <a:cubicBezTo>
                  <a:pt x="47" y="0"/>
                  <a:pt x="52" y="3"/>
                  <a:pt x="52" y="3"/>
                </a:cubicBezTo>
                <a:cubicBezTo>
                  <a:pt x="171" y="75"/>
                  <a:pt x="171" y="75"/>
                  <a:pt x="171" y="75"/>
                </a:cubicBezTo>
                <a:cubicBezTo>
                  <a:pt x="171" y="75"/>
                  <a:pt x="179" y="80"/>
                  <a:pt x="179" y="88"/>
                </a:cubicBezTo>
                <a:cubicBezTo>
                  <a:pt x="179" y="93"/>
                  <a:pt x="171" y="96"/>
                  <a:pt x="171" y="96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10" y="167"/>
                  <a:pt x="5" y="167"/>
                  <a:pt x="3" y="165"/>
                </a:cubicBezTo>
                <a:close/>
                <a:moveTo>
                  <a:pt x="113" y="65"/>
                </a:moveTo>
                <a:cubicBezTo>
                  <a:pt x="106" y="65"/>
                  <a:pt x="100" y="69"/>
                  <a:pt x="100" y="74"/>
                </a:cubicBezTo>
                <a:cubicBezTo>
                  <a:pt x="100" y="80"/>
                  <a:pt x="106" y="84"/>
                  <a:pt x="113" y="84"/>
                </a:cubicBezTo>
                <a:cubicBezTo>
                  <a:pt x="120" y="84"/>
                  <a:pt x="126" y="80"/>
                  <a:pt x="126" y="74"/>
                </a:cubicBezTo>
                <a:cubicBezTo>
                  <a:pt x="126" y="69"/>
                  <a:pt x="120" y="65"/>
                  <a:pt x="113" y="65"/>
                </a:cubicBezTo>
                <a:close/>
              </a:path>
            </a:pathLst>
          </a:custGeom>
          <a:solidFill>
            <a:srgbClr val="FFD757"/>
          </a:solidFill>
          <a:ln w="3175" cap="flat" cmpd="sng" algn="ctr">
            <a:solidFill>
              <a:srgbClr val="FFFFFF"/>
            </a:solidFill>
            <a:prstDash val="solid"/>
          </a:ln>
          <a:effectLst/>
          <a:ex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7" name="MH_Other_2">
            <a:extLst>
              <a:ext uri="{FF2B5EF4-FFF2-40B4-BE49-F238E27FC236}">
                <a16:creationId xmlns:a16="http://schemas.microsoft.com/office/drawing/2014/main" id="{175C051C-1081-4039-9F47-88D2AF7BF2F3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586412" y="3278275"/>
            <a:ext cx="1427162" cy="140493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8" name="MH_Other_3">
            <a:extLst>
              <a:ext uri="{FF2B5EF4-FFF2-40B4-BE49-F238E27FC236}">
                <a16:creationId xmlns:a16="http://schemas.microsoft.com/office/drawing/2014/main" id="{41333798-8887-4DE5-8D76-CF0417FF53C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700588" y="3406861"/>
            <a:ext cx="1247775" cy="12192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9" name="MH_Other_4">
            <a:extLst>
              <a:ext uri="{FF2B5EF4-FFF2-40B4-BE49-F238E27FC236}">
                <a16:creationId xmlns:a16="http://schemas.microsoft.com/office/drawing/2014/main" id="{EBF30027-B2E4-4228-BD06-D216BF57757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005262" y="3514811"/>
            <a:ext cx="990600" cy="1003300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0" name="MH_Other_5">
            <a:extLst>
              <a:ext uri="{FF2B5EF4-FFF2-40B4-BE49-F238E27FC236}">
                <a16:creationId xmlns:a16="http://schemas.microsoft.com/office/drawing/2014/main" id="{A1607287-9589-4246-B1B9-8D158E15A4DB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7834313" y="3435437"/>
            <a:ext cx="1800225" cy="27622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9050" cap="flat" cmpd="sng" algn="ctr">
            <a:solidFill>
              <a:srgbClr val="A19587"/>
            </a:solidFill>
            <a:prstDash val="sysDot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11" name="MH_Other_6">
            <a:extLst>
              <a:ext uri="{FF2B5EF4-FFF2-40B4-BE49-F238E27FC236}">
                <a16:creationId xmlns:a16="http://schemas.microsoft.com/office/drawing/2014/main" id="{24E8EBB3-C3CD-4BE2-A1C0-88EC583C5136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2463800" y="3732300"/>
            <a:ext cx="1800225" cy="27622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9050" cap="flat" cmpd="sng" algn="ctr">
            <a:solidFill>
              <a:srgbClr val="A19587"/>
            </a:solidFill>
            <a:prstDash val="sysDot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12" name="MH_Other_7">
            <a:extLst>
              <a:ext uri="{FF2B5EF4-FFF2-40B4-BE49-F238E27FC236}">
                <a16:creationId xmlns:a16="http://schemas.microsoft.com/office/drawing/2014/main" id="{F9F3BA0D-9ECC-4B7C-926C-95449AA463E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00787" y="2760749"/>
            <a:ext cx="647700" cy="96520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9050" cap="flat" cmpd="sng" algn="ctr">
            <a:solidFill>
              <a:srgbClr val="A19587"/>
            </a:solidFill>
            <a:prstDash val="sysDot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13" name="MH_Other_8">
            <a:extLst>
              <a:ext uri="{FF2B5EF4-FFF2-40B4-BE49-F238E27FC236}">
                <a16:creationId xmlns:a16="http://schemas.microsoft.com/office/drawing/2014/main" id="{94F35FCE-3AEB-4C7D-83C6-915F82F4083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4651374" y="2754399"/>
            <a:ext cx="647700" cy="96520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9050" cap="flat" cmpd="sng" algn="ctr">
            <a:solidFill>
              <a:srgbClr val="A19587"/>
            </a:solidFill>
            <a:prstDash val="sysDot"/>
            <a:headEnd type="diamond" w="med" len="med"/>
            <a:tailEnd type="diamond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14" name="MH_SubTitle_4">
            <a:extLst>
              <a:ext uri="{FF2B5EF4-FFF2-40B4-BE49-F238E27FC236}">
                <a16:creationId xmlns:a16="http://schemas.microsoft.com/office/drawing/2014/main" id="{7D838F96-735E-40B7-BFF0-7F22B9B834E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299450" y="2760749"/>
            <a:ext cx="1719263" cy="687387"/>
          </a:xfrm>
          <a:prstGeom prst="rect">
            <a:avLst/>
          </a:prstGeom>
          <a:noFill/>
          <a:ln>
            <a:noFill/>
          </a:ln>
          <a:extLst/>
        </p:spPr>
        <p:txBody>
          <a:bodyPr anchor="b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4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面向对象</a:t>
            </a:r>
          </a:p>
        </p:txBody>
      </p:sp>
      <p:sp>
        <p:nvSpPr>
          <p:cNvPr id="16" name="MH_SubTitle_3">
            <a:extLst>
              <a:ext uri="{FF2B5EF4-FFF2-40B4-BE49-F238E27FC236}">
                <a16:creationId xmlns:a16="http://schemas.microsoft.com/office/drawing/2014/main" id="{40370A3E-53C5-4BDD-A107-CE465381301B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flipH="1">
            <a:off x="6096000" y="2059075"/>
            <a:ext cx="1717675" cy="687387"/>
          </a:xfrm>
          <a:prstGeom prst="rect">
            <a:avLst/>
          </a:prstGeom>
          <a:noFill/>
          <a:ln>
            <a:noFill/>
          </a:ln>
          <a:extLst/>
        </p:spPr>
        <p:txBody>
          <a:bodyPr anchor="b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40000"/>
              </a:lnSpc>
              <a:defRPr/>
            </a:pPr>
            <a:r>
              <a:rPr lang="en-US" altLang="zh-CN" sz="1600" dirty="0"/>
              <a:t>10</a:t>
            </a:r>
            <a:r>
              <a:rPr lang="zh-CN" altLang="en-US" sz="1600" dirty="0"/>
              <a:t>岁左右玩家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MH_SubTitle_1">
            <a:extLst>
              <a:ext uri="{FF2B5EF4-FFF2-40B4-BE49-F238E27FC236}">
                <a16:creationId xmlns:a16="http://schemas.microsoft.com/office/drawing/2014/main" id="{84C4E365-15C8-4D92-8640-FBF220A016D3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53430" y="3038562"/>
            <a:ext cx="1719263" cy="687387"/>
          </a:xfrm>
          <a:prstGeom prst="rect">
            <a:avLst/>
          </a:prstGeom>
          <a:noFill/>
          <a:ln>
            <a:noFill/>
          </a:ln>
          <a:extLst/>
        </p:spPr>
        <p:txBody>
          <a:bodyPr anchor="b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40000"/>
              </a:lnSpc>
              <a:defRPr/>
            </a:pPr>
            <a:r>
              <a:rPr lang="zh-CN" altLang="en-US" sz="1600" dirty="0"/>
              <a:t>卡通风格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MH_SubTitle_2">
            <a:extLst>
              <a:ext uri="{FF2B5EF4-FFF2-40B4-BE49-F238E27FC236}">
                <a16:creationId xmlns:a16="http://schemas.microsoft.com/office/drawing/2014/main" id="{2169EA9E-E8B8-435F-A689-84EA5AD12F3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flipH="1">
            <a:off x="3790950" y="2044786"/>
            <a:ext cx="1717675" cy="687388"/>
          </a:xfrm>
          <a:prstGeom prst="rect">
            <a:avLst/>
          </a:prstGeom>
          <a:noFill/>
          <a:ln>
            <a:noFill/>
          </a:ln>
          <a:extLst/>
        </p:spPr>
        <p:txBody>
          <a:bodyPr anchor="b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40000"/>
              </a:lnSpc>
              <a:defRPr/>
            </a:pPr>
            <a:r>
              <a:rPr lang="zh-CN" altLang="en-US" sz="1600" dirty="0"/>
              <a:t>萌系为主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07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50"/>
                            </p:stCondLst>
                            <p:childTnLst>
                              <p:par>
                                <p:cTn id="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50"/>
                            </p:stCondLst>
                            <p:childTnLst>
                              <p:par>
                                <p:cTn id="6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300"/>
                            </p:stCondLst>
                            <p:childTnLst>
                              <p:par>
                                <p:cTn id="8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663E3B-22D8-434C-803B-8E5FD258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811393-123B-4E5E-ABA6-6E41F21BD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4950715" y="2069941"/>
            <a:ext cx="75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F06224-66D5-4EDF-B567-735310A4C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185D55-0902-4A6D-B63F-DA65073A4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C64A99-3D07-4E95-BDBD-4A2FD9F8B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06EBA9-0539-4CDB-B423-45758EBC7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5277302" y="2197778"/>
            <a:ext cx="222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游戏玩法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F020E9-E5F0-4FA4-9574-7A80176B8293}"/>
              </a:ext>
            </a:extLst>
          </p:cNvPr>
          <p:cNvSpPr txBox="1"/>
          <p:nvPr/>
        </p:nvSpPr>
        <p:spPr>
          <a:xfrm>
            <a:off x="4837238" y="2620264"/>
            <a:ext cx="310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Play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1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70333F-7B0B-478D-BC47-643B724A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03" y="1173471"/>
            <a:ext cx="1207113" cy="19325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9C0B88-4EE8-4FAC-915A-2ADE35EC1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482" y="2159483"/>
            <a:ext cx="1207113" cy="19325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F0E3DC-CF17-4C5A-92CB-A5DC301A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004" y="3219692"/>
            <a:ext cx="1207113" cy="193259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5D0D1C-86AB-45B0-B270-5DFC84D501BF}"/>
              </a:ext>
            </a:extLst>
          </p:cNvPr>
          <p:cNvGrpSpPr/>
          <p:nvPr/>
        </p:nvGrpSpPr>
        <p:grpSpPr>
          <a:xfrm>
            <a:off x="935976" y="2375825"/>
            <a:ext cx="2398139" cy="1038615"/>
            <a:chOff x="935976" y="2375825"/>
            <a:chExt cx="2467193" cy="137311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5EAED4F-4797-43B4-9F92-CE65BE898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76" y="2375825"/>
              <a:ext cx="2467193" cy="137311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96E3A05-49E5-4373-867E-B71761888F00}"/>
                </a:ext>
              </a:extLst>
            </p:cNvPr>
            <p:cNvSpPr/>
            <p:nvPr/>
          </p:nvSpPr>
          <p:spPr>
            <a:xfrm>
              <a:off x="1162570" y="2600715"/>
              <a:ext cx="2014004" cy="622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- </a:t>
              </a: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载具攻击模式</a:t>
              </a:r>
              <a:endPara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- </a:t>
              </a: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第三人称视角射击模式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E170D1-504D-4783-8BA9-017E4EB8A174}"/>
              </a:ext>
            </a:extLst>
          </p:cNvPr>
          <p:cNvGrpSpPr/>
          <p:nvPr/>
        </p:nvGrpSpPr>
        <p:grpSpPr>
          <a:xfrm>
            <a:off x="3986584" y="2722989"/>
            <a:ext cx="3171396" cy="1765033"/>
            <a:chOff x="4357834" y="3099725"/>
            <a:chExt cx="2467193" cy="137311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CCD55D3-C171-41CF-981E-272B89F4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7834" y="3099725"/>
              <a:ext cx="2467193" cy="137311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84BCDD1-A053-445A-AEB8-5EA486F74C7E}"/>
                </a:ext>
              </a:extLst>
            </p:cNvPr>
            <p:cNvSpPr/>
            <p:nvPr/>
          </p:nvSpPr>
          <p:spPr>
            <a:xfrm>
              <a:off x="4594828" y="3324615"/>
              <a:ext cx="2014004" cy="908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载具即是普通的玩具坦克，坦克上方放置气球（最多三个），可以使坦克升空，坦克上的气球数量不同，可活动的高度范围也不同。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CAE9E03-D275-40E6-A7BB-27A1BDB0D94E}"/>
              </a:ext>
            </a:extLst>
          </p:cNvPr>
          <p:cNvGrpSpPr/>
          <p:nvPr/>
        </p:nvGrpSpPr>
        <p:grpSpPr>
          <a:xfrm>
            <a:off x="7636705" y="3846853"/>
            <a:ext cx="2703779" cy="1588671"/>
            <a:chOff x="7848746" y="3973930"/>
            <a:chExt cx="2467193" cy="144965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218C00F-6266-4A22-92BB-59430961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8746" y="3973930"/>
              <a:ext cx="2467193" cy="137311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735C24-9026-4C87-AF0D-991B4041FB5D}"/>
                </a:ext>
              </a:extLst>
            </p:cNvPr>
            <p:cNvSpPr/>
            <p:nvPr/>
          </p:nvSpPr>
          <p:spPr>
            <a:xfrm>
              <a:off x="8110591" y="4223260"/>
              <a:ext cx="20140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夏日体W" panose="00020600040101010101" pitchFamily="18" charset="-122"/>
                  <a:ea typeface="汉仪夏日体W" panose="00020600040101010101" pitchFamily="18" charset="-122"/>
                  <a:cs typeface="+mn-ea"/>
                  <a:sym typeface="+mn-lt"/>
                </a:rPr>
                <a:t>不同部位受到攻击会产生不同的损害，但坦克总体承受伤害有限，修理不可以回复血量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F0C58F-211D-4223-A081-0666F8D101DD}"/>
              </a:ext>
            </a:extLst>
          </p:cNvPr>
          <p:cNvGrpSpPr/>
          <p:nvPr/>
        </p:nvGrpSpPr>
        <p:grpSpPr>
          <a:xfrm>
            <a:off x="270677" y="3617745"/>
            <a:ext cx="3511623" cy="1106330"/>
            <a:chOff x="270677" y="3973930"/>
            <a:chExt cx="3511623" cy="110633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E7BB339-1753-4E4E-9A7E-3A0D16728C4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77" y="3973930"/>
              <a:ext cx="3494442" cy="0"/>
            </a:xfrm>
            <a:prstGeom prst="line">
              <a:avLst/>
            </a:prstGeom>
            <a:ln w="19050">
              <a:solidFill>
                <a:srgbClr val="A1958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65DC10C-6D91-44B0-8464-50940219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765119" y="4004094"/>
              <a:ext cx="17181" cy="1076166"/>
            </a:xfrm>
            <a:prstGeom prst="line">
              <a:avLst/>
            </a:prstGeom>
            <a:ln w="19050">
              <a:solidFill>
                <a:srgbClr val="A1958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2EC518-DA40-4CFF-8092-6A4F36BAD130}"/>
              </a:ext>
            </a:extLst>
          </p:cNvPr>
          <p:cNvGrpSpPr/>
          <p:nvPr/>
        </p:nvGrpSpPr>
        <p:grpSpPr>
          <a:xfrm>
            <a:off x="3782300" y="4724075"/>
            <a:ext cx="3494442" cy="712370"/>
            <a:chOff x="270677" y="3973930"/>
            <a:chExt cx="3494442" cy="71237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5D8A461-58EB-468B-9596-A7B9CF8A52E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77" y="3973930"/>
              <a:ext cx="3494442" cy="0"/>
            </a:xfrm>
            <a:prstGeom prst="line">
              <a:avLst/>
            </a:prstGeom>
            <a:ln w="19050">
              <a:solidFill>
                <a:srgbClr val="A1958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FB5DCDB-09E4-4DE2-A2F5-BBEA0001D146}"/>
                </a:ext>
              </a:extLst>
            </p:cNvPr>
            <p:cNvCxnSpPr>
              <a:cxnSpLocks/>
            </p:cNvCxnSpPr>
            <p:nvPr/>
          </p:nvCxnSpPr>
          <p:spPr>
            <a:xfrm>
              <a:off x="3765119" y="4004094"/>
              <a:ext cx="0" cy="682206"/>
            </a:xfrm>
            <a:prstGeom prst="line">
              <a:avLst/>
            </a:prstGeom>
            <a:ln w="19050">
              <a:solidFill>
                <a:srgbClr val="A1958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DEDBD4D-1A5F-450E-ABD3-B06484E72CF4}"/>
              </a:ext>
            </a:extLst>
          </p:cNvPr>
          <p:cNvCxnSpPr>
            <a:cxnSpLocks/>
          </p:cNvCxnSpPr>
          <p:nvPr/>
        </p:nvCxnSpPr>
        <p:spPr>
          <a:xfrm>
            <a:off x="7335121" y="5435524"/>
            <a:ext cx="4571129" cy="0"/>
          </a:xfrm>
          <a:prstGeom prst="line">
            <a:avLst/>
          </a:prstGeom>
          <a:ln w="19050">
            <a:solidFill>
              <a:srgbClr val="A195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69DBE23-30E9-41C1-8160-305B5916A24D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游戏玩法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Play</a:t>
            </a:r>
          </a:p>
        </p:txBody>
      </p:sp>
    </p:spTree>
    <p:extLst>
      <p:ext uri="{BB962C8B-B14F-4D97-AF65-F5344CB8AC3E}">
        <p14:creationId xmlns:p14="http://schemas.microsoft.com/office/powerpoint/2010/main" val="10407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5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5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5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5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5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5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5"/>
                            </p:stCondLst>
                            <p:childTnLst>
                              <p:par>
                                <p:cTn id="5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5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05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6E101E-855F-4D7B-889C-BFDB7B310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517" y="2695682"/>
            <a:ext cx="3706532" cy="19334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5227A9-128F-4D4D-A171-E2B828589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067" y="2695682"/>
            <a:ext cx="3706532" cy="193346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1BD4925-0963-4744-AEAF-FC5CD9CCA949}"/>
              </a:ext>
            </a:extLst>
          </p:cNvPr>
          <p:cNvGrpSpPr/>
          <p:nvPr/>
        </p:nvGrpSpPr>
        <p:grpSpPr>
          <a:xfrm>
            <a:off x="1953104" y="2399893"/>
            <a:ext cx="2712955" cy="591363"/>
            <a:chOff x="1953104" y="2399893"/>
            <a:chExt cx="2712955" cy="5913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2A3C10B-7334-4A92-8D3E-2FA1CD5D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3104" y="2399893"/>
              <a:ext cx="2712955" cy="59136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4F95C3C-9975-43C8-8869-0CD8324553E5}"/>
                </a:ext>
              </a:extLst>
            </p:cNvPr>
            <p:cNvSpPr txBox="1"/>
            <p:nvPr/>
          </p:nvSpPr>
          <p:spPr>
            <a:xfrm>
              <a:off x="2793022" y="2510908"/>
              <a:ext cx="1134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PvP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05BAD6-4D82-40E9-8264-515BE185BB6F}"/>
              </a:ext>
            </a:extLst>
          </p:cNvPr>
          <p:cNvGrpSpPr/>
          <p:nvPr/>
        </p:nvGrpSpPr>
        <p:grpSpPr>
          <a:xfrm>
            <a:off x="6480654" y="2399893"/>
            <a:ext cx="2712955" cy="591363"/>
            <a:chOff x="6480654" y="2399893"/>
            <a:chExt cx="2712955" cy="59136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0ACE4C-8F31-4BE8-9A21-B5106B08F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654" y="2399893"/>
              <a:ext cx="2712955" cy="59136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97DC84-BDE9-45A3-8A8C-9EDD86A62C8F}"/>
                </a:ext>
              </a:extLst>
            </p:cNvPr>
            <p:cNvSpPr txBox="1"/>
            <p:nvPr/>
          </p:nvSpPr>
          <p:spPr>
            <a:xfrm>
              <a:off x="7230426" y="2510908"/>
              <a:ext cx="110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获胜条件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68CF570-97C1-43C3-8083-69C55B0EA7C7}"/>
              </a:ext>
            </a:extLst>
          </p:cNvPr>
          <p:cNvSpPr/>
          <p:nvPr/>
        </p:nvSpPr>
        <p:spPr>
          <a:xfrm>
            <a:off x="2341755" y="3268999"/>
            <a:ext cx="3117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双方由两名玩家加上三名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共计五人进行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pvp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模式，或者玩家人数更多，依场景的大小而定。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F996CD-03FF-42B5-917C-9D0D66343485}"/>
              </a:ext>
            </a:extLst>
          </p:cNvPr>
          <p:cNvSpPr txBox="1"/>
          <p:nvPr/>
        </p:nvSpPr>
        <p:spPr>
          <a:xfrm>
            <a:off x="4495180" y="2122150"/>
            <a:ext cx="12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80%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1CB456-A5DD-4ACE-BA6F-72EF638C4BB7}"/>
              </a:ext>
            </a:extLst>
          </p:cNvPr>
          <p:cNvSpPr txBox="1"/>
          <p:nvPr/>
        </p:nvSpPr>
        <p:spPr>
          <a:xfrm>
            <a:off x="9084461" y="2122150"/>
            <a:ext cx="12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60%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F2D736-70B9-4B0B-A57A-1C6FBD6BEA02}"/>
              </a:ext>
            </a:extLst>
          </p:cNvPr>
          <p:cNvSpPr/>
          <p:nvPr/>
        </p:nvSpPr>
        <p:spPr>
          <a:xfrm>
            <a:off x="7447648" y="3359801"/>
            <a:ext cx="1875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+mn-ea"/>
                <a:sym typeface="+mn-lt"/>
              </a:rPr>
              <a:t>击败敌方所有坦克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96D257-E8DF-470C-8599-80F473B3AFCD}"/>
              </a:ext>
            </a:extLst>
          </p:cNvPr>
          <p:cNvSpPr txBox="1"/>
          <p:nvPr/>
        </p:nvSpPr>
        <p:spPr>
          <a:xfrm>
            <a:off x="1568808" y="498542"/>
            <a:ext cx="538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游戏玩法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Paly</a:t>
            </a:r>
          </a:p>
        </p:txBody>
      </p:sp>
    </p:spTree>
    <p:extLst>
      <p:ext uri="{BB962C8B-B14F-4D97-AF65-F5344CB8AC3E}">
        <p14:creationId xmlns:p14="http://schemas.microsoft.com/office/powerpoint/2010/main" val="4183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5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5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333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33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45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663E3B-22D8-434C-803B-8E5FD258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811393-123B-4E5E-ABA6-6E41F21BD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4932697" y="2069941"/>
            <a:ext cx="777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03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F06224-66D5-4EDF-B567-735310A4C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185D55-0902-4A6D-B63F-DA65073A4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C64A99-3D07-4E95-BDBD-4A2FD9F8B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06EBA9-0539-4CDB-B423-45758EBC7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5277302" y="2197778"/>
            <a:ext cx="222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游戏设定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F020E9-E5F0-4FA4-9574-7A80176B8293}"/>
              </a:ext>
            </a:extLst>
          </p:cNvPr>
          <p:cNvSpPr txBox="1"/>
          <p:nvPr/>
        </p:nvSpPr>
        <p:spPr>
          <a:xfrm>
            <a:off x="4961062" y="2620264"/>
            <a:ext cx="285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Game Settings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5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卡通手绘课件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SubTitle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1162713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1162713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2080717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F补 汉仪夏日体+黑白emoji"/>
        <a:cs typeface=""/>
      </a:majorFont>
      <a:minorFont>
        <a:latin typeface="Arial"/>
        <a:ea typeface="YF补 汉仪夏日体+黑白emoj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945</Words>
  <Application>Microsoft Office PowerPoint</Application>
  <PresentationFormat>宽屏</PresentationFormat>
  <Paragraphs>118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YF补 汉仪夏日体+黑白emoji</vt:lpstr>
      <vt:lpstr>等线</vt:lpstr>
      <vt:lpstr>汉仪夏日体W</vt:lpstr>
      <vt:lpstr>宋体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卡通手绘课件PPT</dc:title>
  <dc:creator>lenovo</dc:creator>
  <cp:lastModifiedBy>杨 皓天</cp:lastModifiedBy>
  <cp:revision>533</cp:revision>
  <dcterms:created xsi:type="dcterms:W3CDTF">2017-08-01T03:24:34Z</dcterms:created>
  <dcterms:modified xsi:type="dcterms:W3CDTF">2018-04-17T17:17:07Z</dcterms:modified>
</cp:coreProperties>
</file>